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Lst>
  <p:notesMasterIdLst>
    <p:notesMasterId r:id="rId27"/>
  </p:notesMasterIdLst>
  <p:sldIdLst>
    <p:sldId id="305" r:id="rId4"/>
    <p:sldId id="314" r:id="rId5"/>
    <p:sldId id="309" r:id="rId6"/>
    <p:sldId id="290" r:id="rId7"/>
    <p:sldId id="310" r:id="rId8"/>
    <p:sldId id="298" r:id="rId9"/>
    <p:sldId id="333" r:id="rId10"/>
    <p:sldId id="334" r:id="rId11"/>
    <p:sldId id="289" r:id="rId12"/>
    <p:sldId id="306" r:id="rId13"/>
    <p:sldId id="297" r:id="rId14"/>
    <p:sldId id="291" r:id="rId15"/>
    <p:sldId id="292" r:id="rId16"/>
    <p:sldId id="307" r:id="rId17"/>
    <p:sldId id="308" r:id="rId18"/>
    <p:sldId id="293" r:id="rId19"/>
    <p:sldId id="303" r:id="rId20"/>
    <p:sldId id="302" r:id="rId21"/>
    <p:sldId id="311" r:id="rId22"/>
    <p:sldId id="312" r:id="rId23"/>
    <p:sldId id="335" r:id="rId24"/>
    <p:sldId id="313" r:id="rId25"/>
    <p:sldId id="315" r:id="rId26"/>
  </p:sldIdLst>
  <p:sldSz cx="9144000" cy="5143500" type="screen16x9"/>
  <p:notesSz cx="9144000" cy="5143500"/>
  <p:embeddedFontLst>
    <p:embeddedFont>
      <p:font typeface="Economica" panose="02010600030101010101" charset="0"/>
      <p:regular r:id="rId28"/>
    </p:embeddedFont>
    <p:embeddedFont>
      <p:font typeface="Calibri" panose="020F0502020204030204" pitchFamily="34" charset="0"/>
      <p:regular r:id="rId29"/>
      <p:bold r:id="rId30"/>
      <p:italic r:id="rId31"/>
      <p:boldItalic r:id="rId32"/>
    </p:embeddedFont>
    <p:embeddedFont>
      <p:font typeface="微软雅黑" panose="020B0503020204020204" pitchFamily="34" charset="-122"/>
      <p:regular r:id="rId33"/>
      <p:bold r:id="rId34"/>
    </p:embeddedFont>
    <p:embeddedFont>
      <p:font typeface="等线" panose="02010600030101010101" pitchFamily="2" charset="-122"/>
      <p:regular r:id="rId35"/>
      <p:bold r:id="rId36"/>
    </p:embeddedFont>
    <p:embeddedFont>
      <p:font typeface="Muli Regular" panose="02010600030101010101" charset="0"/>
      <p:regular r:id="rId37"/>
      <p:italic r:id="rId38"/>
    </p:embeddedFont>
    <p:embeddedFont>
      <p:font typeface="Wingdings 2" panose="05020102010507070707" pitchFamily="18" charset="2"/>
      <p:regular r:id="rId39"/>
    </p:embeddedFont>
    <p:embeddedFont>
      <p:font typeface="Open Sans" panose="02010600030101010101" charset="0"/>
      <p:regular r:id="rId40"/>
    </p:embeddedFont>
    <p:embeddedFont>
      <p:font typeface="宋体" panose="02010600030101010101" pitchFamily="2" charset="-122"/>
      <p:regular r:id="rId41"/>
    </p:embeddedFont>
    <p:embeddedFont>
      <p:font typeface="Muli" panose="02010600030101010101" charset="0"/>
      <p:regular r:id="rId42"/>
      <p:bold r:id="rId43"/>
      <p:italic r:id="rId44"/>
    </p:embeddedFont>
    <p:embeddedFont>
      <p:font typeface="黑体" panose="02010609060101010101" pitchFamily="49" charset="-122"/>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21" d="100"/>
          <a:sy n="121" d="100"/>
        </p:scale>
        <p:origin x="513" y="51"/>
      </p:cViewPr>
      <p:guideLst>
        <p:guide orient="horz" pos="2880"/>
        <p:guide pos="216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camera_inherit.jpg</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D:\work\workspace\carla\Unreal\CarlaUE4\Plugins\Carla\Source\Carla\Sensor\Sensor.cpp</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859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a:t>
            </a:r>
            <a:r>
              <a:rPr lang="zh-CN" altLang="en-US" smtClean="0"/>
              <a:t>议</a:t>
            </a:r>
            <a:endParaRPr lang="en-US" altLang="zh-CN" smtClean="0"/>
          </a:p>
          <a:p>
            <a:pPr marL="0" lvl="0" indent="0" algn="l" rtl="0">
              <a:spcBef>
                <a:spcPts val="0"/>
              </a:spcBef>
              <a:spcAft>
                <a:spcPts val="0"/>
              </a:spcAft>
              <a:buClr>
                <a:schemeClr val="dk1"/>
              </a:buClr>
              <a:buSzPts val="1100"/>
              <a:buFont typeface="Arial" panose="020B0604020202020204"/>
              <a:buNone/>
            </a:pPr>
            <a:r>
              <a:rPr lang="en-US" altLang="zh-CN" smtClean="0"/>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docs\img\vehicle_customization</a:t>
            </a: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Skeleton </a:t>
            </a:r>
            <a:r>
              <a:rPr lang="en-US" altLang="zh-CN" smtClean="0">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Traffic_Manager</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t>2025/1/14</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t>‹#›</a:t>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t>2025/1/14</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2025/1/14</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t>2025/1/14</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t>‹#›</a:t>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eg"/><Relationship Id="rId9" Type="http://schemas.openxmlformats.org/officeDocument/2006/relationships/image" Target="../media/image57.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虚幻场景</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孪生工</a:t>
            </a:r>
            <a:r>
              <a:rPr lang="zh-CN" altLang="en-US" b="1" smtClean="0">
                <a:solidFill>
                  <a:schemeClr val="tx1"/>
                </a:solidFill>
              </a:rPr>
              <a:t>具</a:t>
            </a:r>
            <a:r>
              <a:rPr lang="en-US" altLang="zh-CN" b="1" smtClean="0">
                <a:solidFill>
                  <a:schemeClr val="tx1"/>
                </a:solidFill>
              </a:rPr>
              <a:t>/</a:t>
            </a:r>
            <a:r>
              <a:rPr lang="zh-CN" altLang="en-US" b="1" smtClean="0">
                <a:solidFill>
                  <a:schemeClr val="tx1"/>
                </a:solidFill>
              </a:rPr>
              <a:t>开源地</a:t>
            </a:r>
            <a:r>
              <a:rPr lang="zh-CN" altLang="en-US" b="1">
                <a:solidFill>
                  <a:schemeClr val="tx1"/>
                </a:solidFill>
              </a:rPr>
              <a:t>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a:t>
            </a:r>
            <a:r>
              <a:rPr lang="zh-CN" altLang="en-US" sz="1200" b="1" smtClean="0">
                <a:solidFill>
                  <a:schemeClr val="tx1"/>
                </a:solidFill>
              </a:rPr>
              <a:t>实场景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1</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0</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
        <p:nvSpPr>
          <p:cNvPr id="34" name="圆角矩形 31"/>
          <p:cNvSpPr/>
          <p:nvPr/>
        </p:nvSpPr>
        <p:spPr>
          <a:xfrm>
            <a:off x="-131836" y="2093897"/>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65000"/>
                  </a:schemeClr>
                </a:solidFill>
              </a:rPr>
              <a:t>-</a:t>
            </a:r>
            <a:r>
              <a:rPr lang="en-US" altLang="zh-CN" b="1" dirty="0" err="1" smtClean="0">
                <a:solidFill>
                  <a:schemeClr val="bg1">
                    <a:lumMod val="65000"/>
                  </a:schemeClr>
                </a:solidFill>
              </a:rPr>
              <a:t>nullrhi</a:t>
            </a:r>
            <a:endParaRPr lang="zh-CN" altLang="en-US" b="1" dirty="0">
              <a:solidFill>
                <a:schemeClr val="bg1">
                  <a:lumMod val="65000"/>
                </a:schemeClr>
              </a:solidFill>
            </a:endParaRPr>
          </a:p>
        </p:txBody>
      </p:sp>
      <p:sp>
        <p:nvSpPr>
          <p:cNvPr id="35" name="圆角矩形 31"/>
          <p:cNvSpPr/>
          <p:nvPr/>
        </p:nvSpPr>
        <p:spPr>
          <a:xfrm>
            <a:off x="1858328" y="2156898"/>
            <a:ext cx="8474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连接</a:t>
            </a:r>
            <a:endParaRPr lang="zh-CN" altLang="en-US" b="1" dirty="0">
              <a:solidFill>
                <a:schemeClr val="tx1"/>
              </a:solidFill>
            </a:endParaRPr>
          </a:p>
        </p:txBody>
      </p:sp>
      <p:sp>
        <p:nvSpPr>
          <p:cNvPr id="37" name="圆角矩形 31"/>
          <p:cNvSpPr/>
          <p:nvPr/>
        </p:nvSpPr>
        <p:spPr>
          <a:xfrm>
            <a:off x="4040501" y="3904337"/>
            <a:ext cx="262731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传感器数据（对用户透明）</a:t>
            </a:r>
            <a:endParaRPr lang="zh-CN" altLang="en-US" b="1" dirty="0">
              <a:solidFill>
                <a:schemeClr val="tx1"/>
              </a:solidFill>
            </a:endParaRPr>
          </a:p>
        </p:txBody>
      </p:sp>
      <p:sp>
        <p:nvSpPr>
          <p:cNvPr id="38" name="圆角矩形 31"/>
          <p:cNvSpPr/>
          <p:nvPr/>
        </p:nvSpPr>
        <p:spPr>
          <a:xfrm>
            <a:off x="1467954" y="1219313"/>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物理数据</a:t>
            </a:r>
            <a:endParaRPr lang="zh-CN" altLang="en-US" b="1"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63711"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a:t>
            </a:r>
            <a:r>
              <a:rPr lang="zh-CN" altLang="en-US" sz="1000" b="1" smtClean="0">
                <a:solidFill>
                  <a:schemeClr val="tx1"/>
                </a:solidFill>
              </a:rPr>
              <a:t>端</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a:t>
            </a:r>
            <a:r>
              <a:rPr lang="zh-CN" altLang="en-US" sz="1000" b="1" smtClean="0">
                <a:solidFill>
                  <a:schemeClr val="tx1"/>
                </a:solidFill>
              </a:rPr>
              <a:t>势</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p>
        </p:txBody>
      </p:sp>
      <p:sp>
        <p:nvSpPr>
          <p:cNvPr id="81" name="矩形 80"/>
          <p:cNvSpPr/>
          <p:nvPr/>
        </p:nvSpPr>
        <p:spPr>
          <a:xfrm>
            <a:off x="2306106" y="1306662"/>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自我</a:t>
            </a:r>
            <a:endParaRPr lang="zh-CN" altLang="en-US" sz="1000" b="1">
              <a:solidFill>
                <a:schemeClr val="bg1">
                  <a:lumMod val="50000"/>
                </a:schemeClr>
              </a:solidFill>
            </a:endParaRPr>
          </a:p>
        </p:txBody>
      </p:sp>
      <p:sp>
        <p:nvSpPr>
          <p:cNvPr id="83" name="矩形 82"/>
          <p:cNvSpPr/>
          <p:nvPr/>
        </p:nvSpPr>
        <p:spPr>
          <a:xfrm>
            <a:off x="2294654" y="677115"/>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社会</a:t>
            </a:r>
            <a:endParaRPr lang="zh-CN" altLang="en-US" sz="1000" b="1">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C00000"/>
                </a:solidFill>
              </a:rPr>
              <a:t>A</a:t>
            </a:r>
            <a:r>
              <a:rPr lang="en-US" altLang="zh-CN" sz="1100" b="1" smtClean="0">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SceneCapture</a:t>
            </a:r>
            <a:r>
              <a:rPr lang="en-US" altLang="zh-CN" sz="1100" b="1" smtClean="0">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Shader</a:t>
            </a:r>
            <a:r>
              <a:rPr lang="en-US" altLang="zh-CN" sz="1100" b="1" smtClean="0">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ASceneCapture</a:t>
            </a:r>
            <a:r>
              <a:rPr lang="en-US" altLang="zh-CN" sz="1100" b="1" smtClean="0">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F</a:t>
            </a:r>
            <a:r>
              <a:rPr lang="en-US" altLang="zh-CN" sz="1100" b="1" smtClean="0">
                <a:solidFill>
                  <a:srgbClr val="C00000"/>
                </a:solidFill>
              </a:rPr>
              <a:t>Pixel</a:t>
            </a:r>
            <a:r>
              <a:rPr lang="en-US" altLang="zh-CN" sz="1100" b="1" smtClean="0">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U</a:t>
            </a:r>
            <a:r>
              <a:rPr lang="en-US" altLang="zh-CN" sz="1100" b="1" smtClean="0">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F</a:t>
            </a:r>
            <a:r>
              <a:rPr lang="en-US" altLang="zh-CN" sz="1100" b="1" smtClean="0">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extLst>
      <p:ext uri="{BB962C8B-B14F-4D97-AF65-F5344CB8AC3E}">
        <p14:creationId xmlns:p14="http://schemas.microsoft.com/office/powerpoint/2010/main" val="2753530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pic>
        <p:nvPicPr>
          <p:cNvPr id="4" name="图片 9233"/>
          <p:cNvPicPr>
            <a:picLocks noChangeAspect="1"/>
          </p:cNvPicPr>
          <p:nvPr/>
        </p:nvPicPr>
        <p:blipFill>
          <a:blip r:embed="rId3"/>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3"/>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3"/>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3"/>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3"/>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3"/>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3"/>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3"/>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3"/>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3"/>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3"/>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3"/>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3"/>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3"/>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3"/>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3"/>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client;</a:t>
            </a:r>
            <a:endParaRPr lang="zh-CN" altLang="en-US" sz="12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配置车轮、车辆</a:t>
            </a:r>
            <a:r>
              <a:rPr lang="zh-CN" altLang="en-US" b="1" smtClean="0">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a:t>
            </a:r>
            <a:endParaRPr lang="en-US" altLang="zh-CN" b="1" smtClean="0">
              <a:solidFill>
                <a:schemeClr val="tx1"/>
              </a:solidFill>
            </a:endParaRPr>
          </a:p>
          <a:p>
            <a:pPr algn="ctr"/>
            <a:r>
              <a:rPr lang="zh-CN" altLang="en-US" b="1" smtClean="0">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添加车辆到</a:t>
            </a:r>
            <a:endParaRPr lang="en-US" altLang="zh-CN" b="1" smtClean="0">
              <a:solidFill>
                <a:schemeClr val="tx1"/>
              </a:solidFill>
            </a:endParaRPr>
          </a:p>
          <a:p>
            <a:pPr algn="ctr"/>
            <a:r>
              <a:rPr lang="zh-CN" altLang="en-US" b="1" smtClean="0">
                <a:solidFill>
                  <a:srgbClr val="C00000"/>
                </a:solidFill>
              </a:rPr>
              <a:t>蓝图库</a:t>
            </a:r>
            <a:r>
              <a:rPr lang="zh-CN" altLang="en-US" b="1" smtClean="0">
                <a:solidFill>
                  <a:schemeClr val="tx1"/>
                </a:solidFill>
              </a:rPr>
              <a:t>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smtClean="0">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Static</a:t>
            </a:r>
            <a:r>
              <a:rPr lang="en-US" altLang="zh-CN" sz="1000" smtClean="0"/>
              <a:t>/Car/BYD</a:t>
            </a:r>
          </a:p>
          <a:p>
            <a:pPr algn="ctr"/>
            <a:r>
              <a:rPr lang="en-US" altLang="zh-CN" sz="1000"/>
              <a:t>BYD_</a:t>
            </a:r>
            <a:r>
              <a:rPr lang="en-US" altLang="zh-CN" sz="1000">
                <a:solidFill>
                  <a:srgbClr val="C00000"/>
                </a:solidFill>
              </a:rPr>
              <a:t>AnimBlueprint</a:t>
            </a: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创建并导入</a:t>
            </a:r>
            <a:r>
              <a:rPr lang="zh-CN" altLang="en-US" b="1" smtClean="0">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r>
              <a:rPr lang="en-US" altLang="zh-CN" sz="1000" smtClean="0"/>
              <a:t>/</a:t>
            </a:r>
          </a:p>
          <a:p>
            <a:pPr algn="ctr"/>
            <a:r>
              <a:rPr lang="en-US" altLang="zh-CN" sz="1000" smtClean="0">
                <a:solidFill>
                  <a:srgbClr val="72AE46"/>
                </a:solidFill>
              </a:rPr>
              <a:t>Static</a:t>
            </a:r>
            <a:r>
              <a:rPr lang="en-US" altLang="zh-CN" sz="1000" smtClean="0"/>
              <a:t>/Car/BYD</a:t>
            </a:r>
          </a:p>
          <a:p>
            <a:pPr algn="ctr"/>
            <a:r>
              <a:rPr lang="en-US" altLang="zh-CN" sz="1000" smtClean="0">
                <a:solidFill>
                  <a:srgbClr val="C00000"/>
                </a:solidFill>
              </a:rPr>
              <a:t>SM_</a:t>
            </a:r>
            <a:r>
              <a:rPr lang="en-US" altLang="zh-CN" sz="1000" smtClean="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/Vehicles/BYD/</a:t>
            </a:r>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a:t>
            </a:r>
          </a:p>
          <a:p>
            <a:pPr algn="ctr"/>
            <a:r>
              <a:rPr lang="en-US" altLang="zh-CN" sz="1000" smtClean="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smtClean="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smtClean="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smtClean="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smtClean="0"/>
              <a:t>9-10</a:t>
            </a:r>
            <a:endParaRPr lang="en-US" altLang="zh-CN" sz="1000"/>
          </a:p>
        </p:txBody>
      </p:sp>
    </p:spTree>
    <p:extLst>
      <p:ext uri="{BB962C8B-B14F-4D97-AF65-F5344CB8AC3E}">
        <p14:creationId xmlns:p14="http://schemas.microsoft.com/office/powerpoint/2010/main" val="68861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3124</TotalTime>
  <Words>1535</Words>
  <Application>Microsoft Office PowerPoint</Application>
  <PresentationFormat>全屏显示(16:9)</PresentationFormat>
  <Paragraphs>685</Paragraphs>
  <Slides>23</Slides>
  <Notes>23</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23</vt:i4>
      </vt:variant>
    </vt:vector>
  </HeadingPairs>
  <TitlesOfParts>
    <vt:vector size="39" baseType="lpstr">
      <vt:lpstr>Economica</vt:lpstr>
      <vt:lpstr>Times New Roman</vt:lpstr>
      <vt:lpstr>Wingdings</vt:lpstr>
      <vt:lpstr>Calibri</vt:lpstr>
      <vt:lpstr>微软雅黑</vt:lpstr>
      <vt:lpstr>等线</vt:lpstr>
      <vt:lpstr>Arial</vt:lpstr>
      <vt:lpstr>Muli Regular</vt:lpstr>
      <vt:lpstr>Wingdings 2</vt:lpstr>
      <vt:lpstr>Open Sans</vt:lpstr>
      <vt:lpstr>宋体</vt:lpstr>
      <vt:lpstr>Muli</vt:lpstr>
      <vt:lpstr>黑体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937</cp:revision>
  <dcterms:created xsi:type="dcterms:W3CDTF">2020-04-29T14:54:00Z</dcterms:created>
  <dcterms:modified xsi:type="dcterms:W3CDTF">2025-01-14T12:51:45Z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